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Old Standard TT"/>
      <p:regular r:id="rId34"/>
      <p:bold r:id="rId35"/>
      <p: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OldStandardTT-bold.fntdata"/><Relationship Id="rId12" Type="http://schemas.openxmlformats.org/officeDocument/2006/relationships/slide" Target="slides/slide7.xml"/><Relationship Id="rId34" Type="http://schemas.openxmlformats.org/officeDocument/2006/relationships/font" Target="fonts/OldStandardTT-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ldStandardT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mapping-from-er-model-to-relational-mode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66b2a04d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66b2a04d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is not clearly visible so i am unable to write this part.</a:t>
            </a:r>
            <a:endParaRPr/>
          </a:p>
          <a:p>
            <a:pPr indent="0" lvl="0" marL="0" rtl="0" algn="l">
              <a:spcBef>
                <a:spcPts val="0"/>
              </a:spcBef>
              <a:spcAft>
                <a:spcPts val="0"/>
              </a:spcAft>
              <a:buNone/>
            </a:pPr>
            <a:r>
              <a:rPr lang="en"/>
              <a:t>Reference link :-</a:t>
            </a:r>
            <a:r>
              <a:rPr lang="en" u="sng">
                <a:solidFill>
                  <a:schemeClr val="hlink"/>
                </a:solidFill>
                <a:hlinkClick r:id="rId2"/>
              </a:rPr>
              <a:t>https://www.geeksforgeeks.org/mapping-from-er-model-to-relational-model/</a:t>
            </a:r>
            <a:endParaRPr/>
          </a:p>
          <a:p>
            <a:pPr indent="0" lvl="0" marL="0" rtl="0" algn="l">
              <a:spcBef>
                <a:spcPts val="0"/>
              </a:spcBef>
              <a:spcAft>
                <a:spcPts val="0"/>
              </a:spcAft>
              <a:buNone/>
            </a:pPr>
            <a:r>
              <a:rPr lang="en"/>
              <a:t>Write something </a:t>
            </a:r>
            <a:r>
              <a:rPr lang="en"/>
              <a:t>about</a:t>
            </a:r>
            <a:r>
              <a:rPr lang="en"/>
              <a:t> weak entity set(refer this page not exactly same but relate with our project)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66b2a04d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66b2a04d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66b2a04d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66b2a04d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66b2a04dc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66b2a04dc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66b2a04dc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66b2a04dc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66b2a04dc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66b2a04dc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Akriti ??? </a:t>
            </a:r>
            <a:endParaRPr/>
          </a:p>
          <a:p>
            <a:pPr indent="0" lvl="0" marL="0" rtl="0" algn="l">
              <a:spcBef>
                <a:spcPts val="0"/>
              </a:spcBef>
              <a:spcAft>
                <a:spcPts val="0"/>
              </a:spcAft>
              <a:buNone/>
            </a:pPr>
            <a:r>
              <a:rPr lang="en"/>
              <a:t>Dekh rahiho kyaa Slide 7 sae suru karo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66b2a04dc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66b2a04dc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66b2a04dc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66b2a04dc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66b2a04d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66b2a04d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66b2a04d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66b2a04d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66b2a04d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66b2a04d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6f90357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6f9035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66b2a04d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66b2a04d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some more point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66b2a04d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66b2a04d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66b2a04d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66b2a04d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Debadutta can better write it because he himself has implemented.if you cant do then plz explain this part to me ,i will write in my own language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66b2a04d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66b2a04d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hyperlinkinfosystem.com/android-app-development-india.htm" TargetMode="External"/><Relationship Id="rId4" Type="http://schemas.openxmlformats.org/officeDocument/2006/relationships/image" Target="../media/image5.jpg"/><Relationship Id="rId5" Type="http://schemas.openxmlformats.org/officeDocument/2006/relationships/image" Target="../media/image12.jpg"/><Relationship Id="rId6" Type="http://schemas.openxmlformats.org/officeDocument/2006/relationships/image" Target="../media/image9.jpg"/><Relationship Id="rId7"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4.jpg"/><Relationship Id="rId5"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1" type="subTitle"/>
          </p:nvPr>
        </p:nvSpPr>
        <p:spPr>
          <a:xfrm>
            <a:off x="497400" y="3595725"/>
            <a:ext cx="5503500" cy="1293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65"/>
              <a:t>By Kalyani samanta</a:t>
            </a:r>
            <a:endParaRPr sz="7265"/>
          </a:p>
          <a:p>
            <a:pPr indent="0" lvl="0" marL="0" rtl="0" algn="l">
              <a:spcBef>
                <a:spcPts val="0"/>
              </a:spcBef>
              <a:spcAft>
                <a:spcPts val="0"/>
              </a:spcAft>
              <a:buNone/>
            </a:pPr>
            <a:r>
              <a:rPr lang="en" sz="7265"/>
              <a:t>      </a:t>
            </a:r>
            <a:endParaRPr sz="7265"/>
          </a:p>
          <a:p>
            <a:pPr indent="0" lvl="0" marL="0" rtl="0" algn="l">
              <a:spcBef>
                <a:spcPts val="0"/>
              </a:spcBef>
              <a:spcAft>
                <a:spcPts val="0"/>
              </a:spcAft>
              <a:buNone/>
            </a:pPr>
            <a:r>
              <a:rPr lang="en" sz="7265"/>
              <a:t>     Akriti Singh</a:t>
            </a:r>
            <a:endParaRPr sz="7265"/>
          </a:p>
          <a:p>
            <a:pPr indent="0" lvl="0" marL="0" rtl="0" algn="l">
              <a:spcBef>
                <a:spcPts val="0"/>
              </a:spcBef>
              <a:spcAft>
                <a:spcPts val="0"/>
              </a:spcAft>
              <a:buNone/>
            </a:pPr>
            <a:r>
              <a:rPr lang="en" sz="7265"/>
              <a:t>    </a:t>
            </a:r>
            <a:endParaRPr sz="7265"/>
          </a:p>
          <a:p>
            <a:pPr indent="0" lvl="0" marL="0" rtl="0" algn="l">
              <a:spcBef>
                <a:spcPts val="0"/>
              </a:spcBef>
              <a:spcAft>
                <a:spcPts val="0"/>
              </a:spcAft>
              <a:buNone/>
            </a:pPr>
            <a:r>
              <a:rPr lang="en" sz="7265"/>
              <a:t>     Debadutta panda</a:t>
            </a:r>
            <a:endParaRPr/>
          </a:p>
        </p:txBody>
      </p:sp>
      <p:sp>
        <p:nvSpPr>
          <p:cNvPr id="60" name="Google Shape;60;p13"/>
          <p:cNvSpPr txBox="1"/>
          <p:nvPr/>
        </p:nvSpPr>
        <p:spPr>
          <a:xfrm>
            <a:off x="2173750" y="1925250"/>
            <a:ext cx="45552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sz="3300">
                <a:solidFill>
                  <a:schemeClr val="accent2"/>
                </a:solidFill>
                <a:latin typeface="Roboto"/>
                <a:ea typeface="Roboto"/>
                <a:cs typeface="Roboto"/>
                <a:sym typeface="Roboto"/>
              </a:rPr>
              <a:t>PARI - SHE IS SECURE</a:t>
            </a:r>
            <a:r>
              <a:rPr b="1" lang="en" sz="3300">
                <a:solidFill>
                  <a:srgbClr val="FFFFFF"/>
                </a:solidFill>
              </a:rPr>
              <a:t> </a:t>
            </a:r>
            <a:endParaRPr b="1" sz="3300">
              <a:solidFill>
                <a:srgbClr val="FFFFFF"/>
              </a:solidFill>
            </a:endParaRPr>
          </a:p>
          <a:p>
            <a:pPr indent="0" lvl="0" marL="0" rtl="0" algn="l">
              <a:spcBef>
                <a:spcPts val="0"/>
              </a:spcBef>
              <a:spcAft>
                <a:spcPts val="0"/>
              </a:spcAft>
              <a:buNone/>
            </a:pPr>
            <a:r>
              <a:t/>
            </a:r>
            <a:endParaRPr sz="3900">
              <a:solidFill>
                <a:srgbClr val="FFFFFF"/>
              </a:solidFill>
              <a:latin typeface="Old Standard TT"/>
              <a:ea typeface="Old Standard TT"/>
              <a:cs typeface="Old Standard TT"/>
              <a:sym typeface="Old Standard TT"/>
            </a:endParaRPr>
          </a:p>
        </p:txBody>
      </p:sp>
      <p:pic>
        <p:nvPicPr>
          <p:cNvPr id="61" name="Google Shape;61;p13"/>
          <p:cNvPicPr preferRelativeResize="0"/>
          <p:nvPr/>
        </p:nvPicPr>
        <p:blipFill>
          <a:blip r:embed="rId3">
            <a:alphaModFix/>
          </a:blip>
          <a:stretch>
            <a:fillRect/>
          </a:stretch>
        </p:blipFill>
        <p:spPr>
          <a:xfrm>
            <a:off x="5830525" y="2571750"/>
            <a:ext cx="3313475" cy="2571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2181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 Diagram</a:t>
            </a:r>
            <a:endParaRPr/>
          </a:p>
        </p:txBody>
      </p:sp>
      <p:pic>
        <p:nvPicPr>
          <p:cNvPr id="127" name="Google Shape;127;p22"/>
          <p:cNvPicPr preferRelativeResize="0"/>
          <p:nvPr/>
        </p:nvPicPr>
        <p:blipFill>
          <a:blip r:embed="rId3">
            <a:alphaModFix/>
          </a:blip>
          <a:stretch>
            <a:fillRect/>
          </a:stretch>
        </p:blipFill>
        <p:spPr>
          <a:xfrm>
            <a:off x="3812250" y="983700"/>
            <a:ext cx="5143501" cy="4007399"/>
          </a:xfrm>
          <a:prstGeom prst="rect">
            <a:avLst/>
          </a:prstGeom>
          <a:noFill/>
          <a:ln>
            <a:noFill/>
          </a:ln>
        </p:spPr>
      </p:pic>
      <p:sp>
        <p:nvSpPr>
          <p:cNvPr id="128" name="Google Shape;128;p22"/>
          <p:cNvSpPr txBox="1"/>
          <p:nvPr/>
        </p:nvSpPr>
        <p:spPr>
          <a:xfrm>
            <a:off x="287425" y="983700"/>
            <a:ext cx="35247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Old Standard TT"/>
                <a:ea typeface="Old Standard TT"/>
                <a:cs typeface="Old Standard TT"/>
                <a:sym typeface="Old Standard TT"/>
              </a:rPr>
              <a:t>Weak Entity Set:</a:t>
            </a:r>
            <a:endParaRPr sz="2000">
              <a:latin typeface="Old Standard TT"/>
              <a:ea typeface="Old Standard TT"/>
              <a:cs typeface="Old Standard TT"/>
              <a:sym typeface="Old Standard TT"/>
            </a:endParaRPr>
          </a:p>
          <a:p>
            <a:pPr indent="0" lvl="0" marL="0" rtl="0" algn="l">
              <a:spcBef>
                <a:spcPts val="0"/>
              </a:spcBef>
              <a:spcAft>
                <a:spcPts val="0"/>
              </a:spcAft>
              <a:buNone/>
            </a:pPr>
            <a:r>
              <a:rPr lang="en" sz="1700">
                <a:solidFill>
                  <a:srgbClr val="40424E"/>
                </a:solidFill>
                <a:highlight>
                  <a:srgbClr val="FFFFFF"/>
                </a:highlight>
                <a:latin typeface="Old Standard TT"/>
                <a:ea typeface="Old Standard TT"/>
                <a:cs typeface="Old Standard TT"/>
                <a:sym typeface="Old Standard TT"/>
              </a:rPr>
              <a:t>In this scenario, an user can have one location and one location can depend on one user. A location does not have any existence without an employee (e.g; you as a child can be </a:t>
            </a:r>
            <a:r>
              <a:rPr lang="en" sz="1700">
                <a:solidFill>
                  <a:srgbClr val="40424E"/>
                </a:solidFill>
                <a:highlight>
                  <a:srgbClr val="FFFFFF"/>
                </a:highlight>
                <a:latin typeface="Old Standard TT"/>
                <a:ea typeface="Old Standard TT"/>
                <a:cs typeface="Old Standard TT"/>
                <a:sym typeface="Old Standard TT"/>
              </a:rPr>
              <a:t>dependant</a:t>
            </a:r>
            <a:r>
              <a:rPr lang="en" sz="1700">
                <a:solidFill>
                  <a:srgbClr val="40424E"/>
                </a:solidFill>
                <a:highlight>
                  <a:srgbClr val="FFFFFF"/>
                </a:highlight>
                <a:latin typeface="Old Standard TT"/>
                <a:ea typeface="Old Standard TT"/>
                <a:cs typeface="Old Standard TT"/>
                <a:sym typeface="Old Standard TT"/>
              </a:rPr>
              <a:t> of your father in his company). So it will be a weak entity and its participation will always be total. Weak Entity does not have key of its own.So its key will be combination of key of its identifying entity (userId of user in this case).</a:t>
            </a:r>
            <a:endParaRPr sz="18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990"/>
              <a:buNone/>
            </a:pPr>
            <a:r>
              <a:rPr lang="en" sz="2420"/>
              <a:t>Data Flow Diagram</a:t>
            </a:r>
            <a:endParaRPr sz="3500"/>
          </a:p>
        </p:txBody>
      </p:sp>
      <p:sp>
        <p:nvSpPr>
          <p:cNvPr id="134" name="Google Shape;134;p23"/>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3"/>
          <p:cNvPicPr preferRelativeResize="0"/>
          <p:nvPr/>
        </p:nvPicPr>
        <p:blipFill>
          <a:blip r:embed="rId3">
            <a:alphaModFix/>
          </a:blip>
          <a:stretch>
            <a:fillRect/>
          </a:stretch>
        </p:blipFill>
        <p:spPr>
          <a:xfrm>
            <a:off x="228200" y="872400"/>
            <a:ext cx="8604100" cy="4230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Implementation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How is it Implemented</a:t>
            </a:r>
            <a:endParaRPr/>
          </a:p>
        </p:txBody>
      </p:sp>
      <p:sp>
        <p:nvSpPr>
          <p:cNvPr id="146" name="Google Shape;146;p25"/>
          <p:cNvSpPr txBox="1"/>
          <p:nvPr>
            <p:ph idx="1" type="subTitle"/>
          </p:nvPr>
        </p:nvSpPr>
        <p:spPr>
          <a:xfrm>
            <a:off x="265500" y="2769000"/>
            <a:ext cx="4045200" cy="993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Contributed by Debadutta panda</a:t>
            </a:r>
            <a:endParaRPr/>
          </a:p>
        </p:txBody>
      </p:sp>
      <p:sp>
        <p:nvSpPr>
          <p:cNvPr id="147" name="Google Shape;147;p25"/>
          <p:cNvSpPr txBox="1"/>
          <p:nvPr>
            <p:ph idx="2" type="body"/>
          </p:nvPr>
        </p:nvSpPr>
        <p:spPr>
          <a:xfrm>
            <a:off x="4939500" y="724200"/>
            <a:ext cx="3837000" cy="3695100"/>
          </a:xfrm>
          <a:prstGeom prst="rect">
            <a:avLst/>
          </a:prstGeom>
          <a:solidFill>
            <a:schemeClr val="dk1"/>
          </a:solidFill>
        </p:spPr>
        <p:txBody>
          <a:bodyPr anchorCtr="0" anchor="ctr"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Android UI/UX </a:t>
            </a:r>
            <a:endParaRPr/>
          </a:p>
          <a:p>
            <a:pPr indent="-342900" lvl="0" marL="457200" rtl="0" algn="l">
              <a:spcBef>
                <a:spcPts val="0"/>
              </a:spcBef>
              <a:spcAft>
                <a:spcPts val="0"/>
              </a:spcAft>
              <a:buSzPts val="1800"/>
              <a:buChar char="➢"/>
            </a:pPr>
            <a:r>
              <a:rPr lang="en"/>
              <a:t>Application Features</a:t>
            </a:r>
            <a:endParaRPr/>
          </a:p>
          <a:p>
            <a:pPr indent="-342900" lvl="0" marL="457200" rtl="0" algn="l">
              <a:spcBef>
                <a:spcPts val="0"/>
              </a:spcBef>
              <a:spcAft>
                <a:spcPts val="0"/>
              </a:spcAft>
              <a:buSzPts val="1800"/>
              <a:buChar char="➢"/>
            </a:pPr>
            <a:r>
              <a:rPr lang="en"/>
              <a:t>Node js server</a:t>
            </a:r>
            <a:endParaRPr/>
          </a:p>
          <a:p>
            <a:pPr indent="-342900" lvl="0" marL="457200" rtl="0" algn="l">
              <a:spcBef>
                <a:spcPts val="0"/>
              </a:spcBef>
              <a:spcAft>
                <a:spcPts val="0"/>
              </a:spcAft>
              <a:buSzPts val="1800"/>
              <a:buChar char="➢"/>
            </a:pPr>
            <a:r>
              <a:rPr lang="en"/>
              <a:t>Connecting the Application with Nodejs</a:t>
            </a:r>
            <a:endParaRPr/>
          </a:p>
          <a:p>
            <a:pPr indent="-342900" lvl="0" marL="457200" rtl="0" algn="l">
              <a:spcBef>
                <a:spcPts val="0"/>
              </a:spcBef>
              <a:spcAft>
                <a:spcPts val="0"/>
              </a:spcAft>
              <a:buSzPts val="1800"/>
              <a:buChar char="➢"/>
            </a:pPr>
            <a:r>
              <a:rPr lang="en"/>
              <a:t>The SOS feature</a:t>
            </a:r>
            <a:endParaRPr/>
          </a:p>
          <a:p>
            <a:pPr indent="-342900" lvl="0" marL="457200" rtl="0" algn="l">
              <a:spcBef>
                <a:spcPts val="0"/>
              </a:spcBef>
              <a:spcAft>
                <a:spcPts val="0"/>
              </a:spcAft>
              <a:buSzPts val="1800"/>
              <a:buChar char="➢"/>
            </a:pPr>
            <a:r>
              <a:rPr lang="en"/>
              <a:t>Explaining the Implementation in brief(at end)</a:t>
            </a:r>
            <a:endParaRPr/>
          </a:p>
          <a:p>
            <a:pPr indent="-342900" lvl="0" marL="457200" rtl="0" algn="l">
              <a:spcBef>
                <a:spcPts val="0"/>
              </a:spcBef>
              <a:spcAft>
                <a:spcPts val="0"/>
              </a:spcAft>
              <a:buSzPts val="1800"/>
              <a:buChar char="➢"/>
            </a:pPr>
            <a:r>
              <a:rPr lang="en"/>
              <a:t>Future Work</a:t>
            </a:r>
            <a:endParaRPr/>
          </a:p>
          <a:p>
            <a:pPr indent="-342900" lvl="0" marL="457200" rtl="0" algn="l">
              <a:spcBef>
                <a:spcPts val="0"/>
              </a:spcBef>
              <a:spcAft>
                <a:spcPts val="0"/>
              </a:spcAft>
              <a:buSzPts val="1800"/>
              <a:buChar char="➢"/>
            </a:pPr>
            <a:r>
              <a:rPr lang="en"/>
              <a:t>Pros and cons of this application</a:t>
            </a:r>
            <a:endParaRPr/>
          </a:p>
          <a:p>
            <a:pPr indent="-342900" lvl="0" marL="457200" rtl="0" algn="l">
              <a:spcBef>
                <a:spcPts val="0"/>
              </a:spcBef>
              <a:spcAft>
                <a:spcPts val="0"/>
              </a:spcAft>
              <a:buSzPts val="1800"/>
              <a:buChar char="➢"/>
            </a:pPr>
            <a:r>
              <a:rPr lang="en"/>
              <a:t>conclusion</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idx="1" type="body"/>
          </p:nvPr>
        </p:nvSpPr>
        <p:spPr>
          <a:xfrm>
            <a:off x="0" y="873150"/>
            <a:ext cx="4671000" cy="4270500"/>
          </a:xfrm>
          <a:prstGeom prst="rect">
            <a:avLst/>
          </a:prstGeom>
        </p:spPr>
        <p:txBody>
          <a:bodyPr anchorCtr="0" anchor="t" bIns="91425" lIns="91425" spcFirstLastPara="1" rIns="91425" wrap="square" tIns="91425">
            <a:noAutofit/>
          </a:bodyPr>
          <a:lstStyle/>
          <a:p>
            <a:pPr indent="-305993" lvl="0" marL="457200" rtl="0" algn="just">
              <a:lnSpc>
                <a:spcPct val="161538"/>
              </a:lnSpc>
              <a:spcBef>
                <a:spcPts val="0"/>
              </a:spcBef>
              <a:spcAft>
                <a:spcPts val="0"/>
              </a:spcAft>
              <a:buClr>
                <a:srgbClr val="202124"/>
              </a:buClr>
              <a:buSzPts val="1219"/>
              <a:buChar char="❖"/>
            </a:pPr>
            <a:r>
              <a:rPr lang="en" sz="1218">
                <a:solidFill>
                  <a:srgbClr val="202124"/>
                </a:solidFill>
                <a:highlight>
                  <a:srgbClr val="FFFFFF"/>
                </a:highlight>
              </a:rPr>
              <a:t>In today’s world of application development, the use of an interactive and productive User Experience (UX) and User Interface (UI) design is essential for creating stunning mobile app designs. The importance of UI/UX in mobile app development cannot be overemphasized as these features are coherently employed by most mobile app designers to create interactive mobile apps. </a:t>
            </a:r>
            <a:endParaRPr sz="1218">
              <a:solidFill>
                <a:srgbClr val="202124"/>
              </a:solidFill>
              <a:highlight>
                <a:srgbClr val="FFFFFF"/>
              </a:highlight>
            </a:endParaRPr>
          </a:p>
          <a:p>
            <a:pPr indent="0" lvl="0" marL="457200" rtl="0" algn="just">
              <a:lnSpc>
                <a:spcPct val="161538"/>
              </a:lnSpc>
              <a:spcBef>
                <a:spcPts val="0"/>
              </a:spcBef>
              <a:spcAft>
                <a:spcPts val="0"/>
              </a:spcAft>
              <a:buNone/>
            </a:pPr>
            <a:r>
              <a:t/>
            </a:r>
            <a:endParaRPr sz="1218">
              <a:solidFill>
                <a:srgbClr val="202124"/>
              </a:solidFill>
              <a:highlight>
                <a:srgbClr val="FFFFFF"/>
              </a:highlight>
            </a:endParaRPr>
          </a:p>
          <a:p>
            <a:pPr indent="-305993" lvl="0" marL="457200" rtl="0" algn="just">
              <a:lnSpc>
                <a:spcPct val="161538"/>
              </a:lnSpc>
              <a:spcBef>
                <a:spcPts val="0"/>
              </a:spcBef>
              <a:spcAft>
                <a:spcPts val="0"/>
              </a:spcAft>
              <a:buClr>
                <a:srgbClr val="202124"/>
              </a:buClr>
              <a:buSzPts val="1219"/>
              <a:buChar char="❖"/>
            </a:pPr>
            <a:r>
              <a:rPr lang="en" sz="1218">
                <a:solidFill>
                  <a:srgbClr val="202124"/>
                </a:solidFill>
                <a:highlight>
                  <a:srgbClr val="FFFFFF"/>
                </a:highlight>
              </a:rPr>
              <a:t>These days, most mobile app users prefer using apps that offer easy and quick navigation. Just so you know, </a:t>
            </a:r>
            <a:r>
              <a:rPr lang="en" sz="1218">
                <a:solidFill>
                  <a:srgbClr val="202124"/>
                </a:solidFill>
                <a:highlight>
                  <a:srgbClr val="FFFFFF"/>
                </a:highlight>
                <a:uFill>
                  <a:noFill/>
                </a:uFill>
                <a:hlinkClick r:id="rId3">
                  <a:extLst>
                    <a:ext uri="{A12FA001-AC4F-418D-AE19-62706E023703}">
                      <ahyp:hlinkClr val="tx"/>
                    </a:ext>
                  </a:extLst>
                </a:hlinkClick>
              </a:rPr>
              <a:t>app developers India</a:t>
            </a:r>
            <a:r>
              <a:rPr lang="en" sz="1218">
                <a:solidFill>
                  <a:srgbClr val="202124"/>
                </a:solidFill>
                <a:highlight>
                  <a:srgbClr val="FFFFFF"/>
                </a:highlight>
              </a:rPr>
              <a:t> seeking to attract willing end-users must consider designing their mobile applications with standard UI/UX features or risk having their apps fail woefully on the app store. </a:t>
            </a:r>
            <a:endParaRPr sz="1080">
              <a:solidFill>
                <a:srgbClr val="202124"/>
              </a:solidFill>
            </a:endParaRPr>
          </a:p>
        </p:txBody>
      </p:sp>
      <p:sp>
        <p:nvSpPr>
          <p:cNvPr id="153" name="Google Shape;153;p26"/>
          <p:cNvSpPr txBox="1"/>
          <p:nvPr>
            <p:ph type="title"/>
          </p:nvPr>
        </p:nvSpPr>
        <p:spPr>
          <a:xfrm>
            <a:off x="311700" y="1905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Android UI/UX</a:t>
            </a:r>
            <a:endParaRPr/>
          </a:p>
        </p:txBody>
      </p:sp>
      <p:pic>
        <p:nvPicPr>
          <p:cNvPr id="154" name="Google Shape;154;p26"/>
          <p:cNvPicPr preferRelativeResize="0"/>
          <p:nvPr/>
        </p:nvPicPr>
        <p:blipFill rotWithShape="1">
          <a:blip r:embed="rId4">
            <a:alphaModFix/>
          </a:blip>
          <a:srcRect b="11032" l="0" r="4870" t="0"/>
          <a:stretch/>
        </p:blipFill>
        <p:spPr>
          <a:xfrm>
            <a:off x="4875425" y="299625"/>
            <a:ext cx="1976525" cy="2553825"/>
          </a:xfrm>
          <a:prstGeom prst="rect">
            <a:avLst/>
          </a:prstGeom>
          <a:noFill/>
          <a:ln>
            <a:noFill/>
          </a:ln>
        </p:spPr>
      </p:pic>
      <p:pic>
        <p:nvPicPr>
          <p:cNvPr id="155" name="Google Shape;155;p26"/>
          <p:cNvPicPr preferRelativeResize="0"/>
          <p:nvPr/>
        </p:nvPicPr>
        <p:blipFill rotWithShape="1">
          <a:blip r:embed="rId5">
            <a:alphaModFix/>
          </a:blip>
          <a:srcRect b="8054" l="0" r="0" t="0"/>
          <a:stretch/>
        </p:blipFill>
        <p:spPr>
          <a:xfrm>
            <a:off x="6851950" y="299625"/>
            <a:ext cx="2098800" cy="2553825"/>
          </a:xfrm>
          <a:prstGeom prst="rect">
            <a:avLst/>
          </a:prstGeom>
          <a:noFill/>
          <a:ln>
            <a:noFill/>
          </a:ln>
        </p:spPr>
      </p:pic>
      <p:pic>
        <p:nvPicPr>
          <p:cNvPr id="156" name="Google Shape;156;p26"/>
          <p:cNvPicPr preferRelativeResize="0"/>
          <p:nvPr/>
        </p:nvPicPr>
        <p:blipFill rotWithShape="1">
          <a:blip r:embed="rId6">
            <a:alphaModFix/>
          </a:blip>
          <a:srcRect b="16971" l="0" r="0" t="0"/>
          <a:stretch/>
        </p:blipFill>
        <p:spPr>
          <a:xfrm>
            <a:off x="4875425" y="2853450"/>
            <a:ext cx="1976525" cy="2290050"/>
          </a:xfrm>
          <a:prstGeom prst="rect">
            <a:avLst/>
          </a:prstGeom>
          <a:noFill/>
          <a:ln>
            <a:noFill/>
          </a:ln>
        </p:spPr>
      </p:pic>
      <p:pic>
        <p:nvPicPr>
          <p:cNvPr id="157" name="Google Shape;157;p26"/>
          <p:cNvPicPr preferRelativeResize="0"/>
          <p:nvPr/>
        </p:nvPicPr>
        <p:blipFill rotWithShape="1">
          <a:blip r:embed="rId7">
            <a:alphaModFix/>
          </a:blip>
          <a:srcRect b="8567" l="0" r="0" t="0"/>
          <a:stretch/>
        </p:blipFill>
        <p:spPr>
          <a:xfrm>
            <a:off x="6851950" y="2853600"/>
            <a:ext cx="2292050" cy="2290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its unique features</a:t>
            </a:r>
            <a:endParaRPr/>
          </a:p>
        </p:txBody>
      </p:sp>
      <p:sp>
        <p:nvSpPr>
          <p:cNvPr id="163" name="Google Shape;163;p27"/>
          <p:cNvSpPr txBox="1"/>
          <p:nvPr>
            <p:ph idx="1" type="body"/>
          </p:nvPr>
        </p:nvSpPr>
        <p:spPr>
          <a:xfrm>
            <a:off x="311700" y="1171675"/>
            <a:ext cx="3999900" cy="3397200"/>
          </a:xfrm>
          <a:prstGeom prst="rect">
            <a:avLst/>
          </a:prstGeom>
        </p:spPr>
        <p:txBody>
          <a:bodyPr anchorCtr="0" anchor="t" bIns="91425" lIns="91425" spcFirstLastPara="1" rIns="91425" wrap="square" tIns="91425">
            <a:normAutofit fontScale="47500" lnSpcReduction="20000"/>
          </a:bodyPr>
          <a:lstStyle/>
          <a:p>
            <a:pPr indent="-316356" lvl="0" marL="457200" rtl="0" algn="l">
              <a:spcBef>
                <a:spcPts val="0"/>
              </a:spcBef>
              <a:spcAft>
                <a:spcPts val="0"/>
              </a:spcAft>
              <a:buSzPct val="100000"/>
              <a:buChar char="❖"/>
            </a:pPr>
            <a:r>
              <a:rPr lang="en" sz="2909"/>
              <a:t>Uses latitudinal and longitudinal view using back and front camera of the Android device to inspect the current situation of the victim.</a:t>
            </a:r>
            <a:endParaRPr sz="2909"/>
          </a:p>
          <a:p>
            <a:pPr indent="-316356" lvl="0" marL="457200" rtl="0" algn="l">
              <a:spcBef>
                <a:spcPts val="0"/>
              </a:spcBef>
              <a:spcAft>
                <a:spcPts val="0"/>
              </a:spcAft>
              <a:buSzPct val="100000"/>
              <a:buChar char="❖"/>
            </a:pPr>
            <a:r>
              <a:rPr lang="en" sz="2909"/>
              <a:t>Realtime updates</a:t>
            </a:r>
            <a:endParaRPr sz="2909"/>
          </a:p>
          <a:p>
            <a:pPr indent="-316356" lvl="0" marL="457200" rtl="0" algn="l">
              <a:spcBef>
                <a:spcPts val="0"/>
              </a:spcBef>
              <a:spcAft>
                <a:spcPts val="0"/>
              </a:spcAft>
              <a:buSzPct val="100000"/>
              <a:buChar char="❖"/>
            </a:pPr>
            <a:r>
              <a:rPr lang="en" sz="2909"/>
              <a:t>Works on all mobile networks.</a:t>
            </a:r>
            <a:endParaRPr sz="2909"/>
          </a:p>
          <a:p>
            <a:pPr indent="-316356" lvl="0" marL="457200" rtl="0" algn="l">
              <a:spcBef>
                <a:spcPts val="0"/>
              </a:spcBef>
              <a:spcAft>
                <a:spcPts val="0"/>
              </a:spcAft>
              <a:buSzPct val="100000"/>
              <a:buChar char="❖"/>
            </a:pPr>
            <a:r>
              <a:rPr lang="en" sz="2909"/>
              <a:t>Works on virtually all smartphones with GPS  in them,which almost all smartphones already do.</a:t>
            </a:r>
            <a:endParaRPr sz="2909"/>
          </a:p>
          <a:p>
            <a:pPr indent="-316356" lvl="0" marL="457200" rtl="0" algn="l">
              <a:spcBef>
                <a:spcPts val="0"/>
              </a:spcBef>
              <a:spcAft>
                <a:spcPts val="0"/>
              </a:spcAft>
              <a:buSzPct val="100000"/>
              <a:buChar char="❖"/>
            </a:pPr>
            <a:r>
              <a:rPr lang="en" sz="2909"/>
              <a:t>Multiple contacts can be added in the emergency contact list.</a:t>
            </a:r>
            <a:endParaRPr sz="2909"/>
          </a:p>
          <a:p>
            <a:pPr indent="-316356" lvl="0" marL="457200" rtl="0" algn="l">
              <a:spcBef>
                <a:spcPts val="0"/>
              </a:spcBef>
              <a:spcAft>
                <a:spcPts val="0"/>
              </a:spcAft>
              <a:buSzPct val="100000"/>
              <a:buChar char="❖"/>
            </a:pPr>
            <a:r>
              <a:rPr lang="en" sz="2909"/>
              <a:t>This application also records the location of the victim.</a:t>
            </a:r>
            <a:endParaRPr sz="2909"/>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64" name="Google Shape;164;p27"/>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7"/>
          <p:cNvPicPr preferRelativeResize="0"/>
          <p:nvPr/>
        </p:nvPicPr>
        <p:blipFill>
          <a:blip r:embed="rId3">
            <a:alphaModFix/>
          </a:blip>
          <a:stretch>
            <a:fillRect/>
          </a:stretch>
        </p:blipFill>
        <p:spPr>
          <a:xfrm>
            <a:off x="4546350" y="1058225"/>
            <a:ext cx="4413875" cy="384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exactly Node.js server is?</a:t>
            </a:r>
            <a:endParaRPr/>
          </a:p>
        </p:txBody>
      </p:sp>
      <p:sp>
        <p:nvSpPr>
          <p:cNvPr id="171" name="Google Shape;171;p28"/>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800">
                <a:solidFill>
                  <a:srgbClr val="333333"/>
                </a:solidFill>
                <a:highlight>
                  <a:srgbClr val="FFFFFF"/>
                </a:highlight>
                <a:latin typeface="Arial"/>
                <a:ea typeface="Arial"/>
                <a:cs typeface="Arial"/>
                <a:sym typeface="Arial"/>
              </a:rPr>
              <a:t>Node</a:t>
            </a:r>
            <a:r>
              <a:rPr lang="en" sz="1800">
                <a:solidFill>
                  <a:srgbClr val="333333"/>
                </a:solidFill>
                <a:highlight>
                  <a:srgbClr val="FFFFFF"/>
                </a:highlight>
                <a:latin typeface="Arial"/>
                <a:ea typeface="Arial"/>
                <a:cs typeface="Arial"/>
                <a:sym typeface="Arial"/>
              </a:rPr>
              <a:t>. </a:t>
            </a:r>
            <a:r>
              <a:rPr b="1" lang="en" sz="1800">
                <a:solidFill>
                  <a:srgbClr val="333333"/>
                </a:solidFill>
                <a:highlight>
                  <a:srgbClr val="FFFFFF"/>
                </a:highlight>
                <a:latin typeface="Arial"/>
                <a:ea typeface="Arial"/>
                <a:cs typeface="Arial"/>
                <a:sym typeface="Arial"/>
              </a:rPr>
              <a:t>js</a:t>
            </a:r>
            <a:r>
              <a:rPr lang="en" sz="1800">
                <a:solidFill>
                  <a:srgbClr val="333333"/>
                </a:solidFill>
                <a:highlight>
                  <a:srgbClr val="FFFFFF"/>
                </a:highlight>
                <a:latin typeface="Arial"/>
                <a:ea typeface="Arial"/>
                <a:cs typeface="Arial"/>
                <a:sym typeface="Arial"/>
              </a:rPr>
              <a:t> is a platform built on Chrome's JavaScript runtime for easily building fast and scalable network applications. </a:t>
            </a:r>
            <a:r>
              <a:rPr b="1" lang="en" sz="1800">
                <a:solidFill>
                  <a:srgbClr val="333333"/>
                </a:solidFill>
                <a:highlight>
                  <a:srgbClr val="FFFFFF"/>
                </a:highlight>
                <a:latin typeface="Arial"/>
                <a:ea typeface="Arial"/>
                <a:cs typeface="Arial"/>
                <a:sym typeface="Arial"/>
              </a:rPr>
              <a:t>Node</a:t>
            </a:r>
            <a:r>
              <a:rPr lang="en" sz="1800">
                <a:solidFill>
                  <a:srgbClr val="333333"/>
                </a:solidFill>
                <a:highlight>
                  <a:srgbClr val="FFFFFF"/>
                </a:highlight>
                <a:latin typeface="Arial"/>
                <a:ea typeface="Arial"/>
                <a:cs typeface="Arial"/>
                <a:sym typeface="Arial"/>
              </a:rPr>
              <a:t>. </a:t>
            </a:r>
            <a:r>
              <a:rPr b="1" lang="en" sz="1800">
                <a:solidFill>
                  <a:srgbClr val="333333"/>
                </a:solidFill>
                <a:highlight>
                  <a:srgbClr val="FFFFFF"/>
                </a:highlight>
                <a:latin typeface="Arial"/>
                <a:ea typeface="Arial"/>
                <a:cs typeface="Arial"/>
                <a:sym typeface="Arial"/>
              </a:rPr>
              <a:t>js</a:t>
            </a:r>
            <a:r>
              <a:rPr lang="en" sz="1800">
                <a:solidFill>
                  <a:srgbClr val="333333"/>
                </a:solidFill>
                <a:highlight>
                  <a:srgbClr val="FFFFFF"/>
                </a:highlight>
                <a:latin typeface="Arial"/>
                <a:ea typeface="Arial"/>
                <a:cs typeface="Arial"/>
                <a:sym typeface="Arial"/>
              </a:rPr>
              <a:t> uses an event-driven, non-blocking I/O model that makes it lightweight and efficient, perfect for data-intensive real-time applications that run across distributed devices.</a:t>
            </a:r>
            <a:endParaRPr sz="2000">
              <a:solidFill>
                <a:srgbClr val="333333"/>
              </a:solidFill>
            </a:endParaRPr>
          </a:p>
        </p:txBody>
      </p:sp>
      <p:sp>
        <p:nvSpPr>
          <p:cNvPr id="172" name="Google Shape;172;p28"/>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28"/>
          <p:cNvPicPr preferRelativeResize="0"/>
          <p:nvPr/>
        </p:nvPicPr>
        <p:blipFill>
          <a:blip r:embed="rId3">
            <a:alphaModFix/>
          </a:blip>
          <a:stretch>
            <a:fillRect/>
          </a:stretch>
        </p:blipFill>
        <p:spPr>
          <a:xfrm>
            <a:off x="4572000" y="1125999"/>
            <a:ext cx="4572000" cy="3708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Connecting the application</a:t>
            </a:r>
            <a:r>
              <a:rPr lang="en"/>
              <a:t> with Node,js server</a:t>
            </a:r>
            <a:endParaRPr/>
          </a:p>
        </p:txBody>
      </p:sp>
      <p:sp>
        <p:nvSpPr>
          <p:cNvPr id="179" name="Google Shape;179;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connect The Android Application with Nodejs server we are going to use a </a:t>
            </a:r>
            <a:r>
              <a:rPr lang="en">
                <a:solidFill>
                  <a:srgbClr val="202124"/>
                </a:solidFill>
                <a:highlight>
                  <a:srgbClr val="FFFFFF"/>
                </a:highlight>
              </a:rPr>
              <a:t>package</a:t>
            </a:r>
            <a:r>
              <a:rPr lang="en" sz="2400"/>
              <a:t> </a:t>
            </a:r>
            <a:r>
              <a:rPr lang="en"/>
              <a:t>Known as Retrofit which is build on Java.net API.</a:t>
            </a:r>
            <a:endParaRPr/>
          </a:p>
          <a:p>
            <a:pPr indent="0" lvl="0" marL="0" rtl="0" algn="l">
              <a:spcBef>
                <a:spcPts val="1200"/>
              </a:spcBef>
              <a:spcAft>
                <a:spcPts val="1200"/>
              </a:spcAft>
              <a:buNone/>
            </a:pPr>
            <a:r>
              <a:rPr lang="en"/>
              <a:t>This </a:t>
            </a:r>
            <a:r>
              <a:rPr lang="en">
                <a:solidFill>
                  <a:srgbClr val="202124"/>
                </a:solidFill>
                <a:highlight>
                  <a:srgbClr val="FFFFFF"/>
                </a:highlight>
              </a:rPr>
              <a:t>package</a:t>
            </a:r>
            <a:r>
              <a:rPr lang="en"/>
              <a:t> helps to establish communication between server and our Server.It involve various API such as POST,GET.where </a:t>
            </a:r>
            <a:r>
              <a:rPr lang="en">
                <a:solidFill>
                  <a:srgbClr val="202124"/>
                </a:solidFill>
                <a:highlight>
                  <a:srgbClr val="FFFFFF"/>
                </a:highlight>
                <a:latin typeface="Arial"/>
                <a:ea typeface="Arial"/>
                <a:cs typeface="Arial"/>
                <a:sym typeface="Arial"/>
              </a:rPr>
              <a:t> </a:t>
            </a:r>
            <a:r>
              <a:rPr lang="en">
                <a:solidFill>
                  <a:srgbClr val="202124"/>
                </a:solidFill>
                <a:highlight>
                  <a:srgbClr val="FFFFFF"/>
                </a:highlight>
              </a:rPr>
              <a:t>POST request is a fundamental method, and this method is mostly used when a user wants to send some sensitive data to the server like to send a form or some confidential data And Get Request is </a:t>
            </a:r>
            <a:r>
              <a:rPr lang="en">
                <a:solidFill>
                  <a:srgbClr val="202124"/>
                </a:solidFill>
                <a:highlight>
                  <a:srgbClr val="FFFFFF"/>
                </a:highlight>
                <a:latin typeface="Arial"/>
                <a:ea typeface="Arial"/>
                <a:cs typeface="Arial"/>
                <a:sym typeface="Arial"/>
              </a:rPr>
              <a:t> </a:t>
            </a:r>
            <a:r>
              <a:rPr lang="en">
                <a:solidFill>
                  <a:srgbClr val="202124"/>
                </a:solidFill>
                <a:highlight>
                  <a:srgbClr val="FFFFFF"/>
                </a:highlight>
              </a:rPr>
              <a:t>used to retrieve and </a:t>
            </a:r>
            <a:r>
              <a:rPr b="1" lang="en">
                <a:solidFill>
                  <a:srgbClr val="202124"/>
                </a:solidFill>
                <a:highlight>
                  <a:srgbClr val="FFFFFF"/>
                </a:highlight>
              </a:rPr>
              <a:t>request</a:t>
            </a:r>
            <a:r>
              <a:rPr lang="en">
                <a:solidFill>
                  <a:srgbClr val="202124"/>
                </a:solidFill>
                <a:highlight>
                  <a:srgbClr val="FFFFFF"/>
                </a:highlight>
              </a:rPr>
              <a:t> data from a specified resource in a server. GET is one of the most popular HTTP request techniques. In simple words, the GET method is used to retrieve whatever information is identified by the Request-URL.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SOS feature</a:t>
            </a:r>
            <a:endParaRPr/>
          </a:p>
        </p:txBody>
      </p:sp>
      <p:sp>
        <p:nvSpPr>
          <p:cNvPr id="185" name="Google Shape;185;p30"/>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solidFill>
                  <a:srgbClr val="202124"/>
                </a:solidFill>
                <a:highlight>
                  <a:srgbClr val="FFFFFF"/>
                </a:highlight>
              </a:rPr>
              <a:t>You can send </a:t>
            </a:r>
            <a:r>
              <a:rPr b="1" lang="en" sz="1900">
                <a:solidFill>
                  <a:srgbClr val="202124"/>
                </a:solidFill>
                <a:highlight>
                  <a:srgbClr val="FFFFFF"/>
                </a:highlight>
              </a:rPr>
              <a:t>SOS</a:t>
            </a:r>
            <a:r>
              <a:rPr lang="en" sz="1900">
                <a:solidFill>
                  <a:srgbClr val="202124"/>
                </a:solidFill>
                <a:highlight>
                  <a:srgbClr val="FFFFFF"/>
                </a:highlight>
              </a:rPr>
              <a:t> Message to your Primary Contacts by pressing quickly the power key three times.</a:t>
            </a:r>
            <a:r>
              <a:rPr b="1" lang="en" sz="1900">
                <a:solidFill>
                  <a:srgbClr val="202124"/>
                </a:solidFill>
                <a:highlight>
                  <a:srgbClr val="FFFFFF"/>
                </a:highlight>
              </a:rPr>
              <a:t>SOS</a:t>
            </a:r>
            <a:r>
              <a:rPr lang="en" sz="1900">
                <a:solidFill>
                  <a:srgbClr val="202124"/>
                </a:solidFill>
                <a:highlight>
                  <a:srgbClr val="FFFFFF"/>
                </a:highlight>
              </a:rPr>
              <a:t> stands for "Save your souls". It lets your primary contacts know where you are, your current location, voice recordings and pictures.</a:t>
            </a:r>
            <a:endParaRPr sz="2100"/>
          </a:p>
        </p:txBody>
      </p:sp>
      <p:pic>
        <p:nvPicPr>
          <p:cNvPr id="186" name="Google Shape;186;p30"/>
          <p:cNvPicPr preferRelativeResize="0"/>
          <p:nvPr/>
        </p:nvPicPr>
        <p:blipFill>
          <a:blip r:embed="rId3">
            <a:alphaModFix/>
          </a:blip>
          <a:stretch>
            <a:fillRect/>
          </a:stretch>
        </p:blipFill>
        <p:spPr>
          <a:xfrm>
            <a:off x="5091975" y="1536775"/>
            <a:ext cx="3619500" cy="2667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Project at a short glimpse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2164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How we came on this idea?  </a:t>
            </a:r>
            <a:endParaRPr sz="2400"/>
          </a:p>
        </p:txBody>
      </p:sp>
      <p:sp>
        <p:nvSpPr>
          <p:cNvPr id="67" name="Google Shape;67;p14"/>
          <p:cNvSpPr txBox="1"/>
          <p:nvPr/>
        </p:nvSpPr>
        <p:spPr>
          <a:xfrm>
            <a:off x="311700" y="829600"/>
            <a:ext cx="43524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ld Standard TT"/>
                <a:ea typeface="Old Standard TT"/>
                <a:cs typeface="Old Standard TT"/>
                <a:sym typeface="Old Standard TT"/>
              </a:rPr>
              <a:t>Our team has always been inquisitive about security purpose projects.so we have decided to do a security based project which we think will be more beneficial especially to the women of our society.</a:t>
            </a:r>
            <a:endParaRPr sz="1800">
              <a:latin typeface="Old Standard TT"/>
              <a:ea typeface="Old Standard TT"/>
              <a:cs typeface="Old Standard TT"/>
              <a:sym typeface="Old Standard TT"/>
            </a:endParaRPr>
          </a:p>
          <a:p>
            <a:pPr indent="0" lvl="0" marL="0" rtl="0" algn="l">
              <a:spcBef>
                <a:spcPts val="0"/>
              </a:spcBef>
              <a:spcAft>
                <a:spcPts val="0"/>
              </a:spcAft>
              <a:buNone/>
            </a:pPr>
            <a:r>
              <a:t/>
            </a:r>
            <a:endParaRPr sz="1800">
              <a:latin typeface="Old Standard TT"/>
              <a:ea typeface="Old Standard TT"/>
              <a:cs typeface="Old Standard TT"/>
              <a:sym typeface="Old Standard TT"/>
            </a:endParaRPr>
          </a:p>
          <a:p>
            <a:pPr indent="0" lvl="0" marL="0" rtl="0" algn="l">
              <a:spcBef>
                <a:spcPts val="0"/>
              </a:spcBef>
              <a:spcAft>
                <a:spcPts val="0"/>
              </a:spcAft>
              <a:buNone/>
            </a:pPr>
            <a:r>
              <a:rPr lang="en" sz="1800">
                <a:latin typeface="Old Standard TT"/>
                <a:ea typeface="Old Standard TT"/>
                <a:cs typeface="Old Standard TT"/>
                <a:sym typeface="Old Standard TT"/>
              </a:rPr>
              <a:t>f</a:t>
            </a:r>
            <a:r>
              <a:rPr lang="en" sz="1800">
                <a:latin typeface="Old Standard TT"/>
                <a:ea typeface="Old Standard TT"/>
                <a:cs typeface="Old Standard TT"/>
                <a:sym typeface="Old Standard TT"/>
              </a:rPr>
              <a:t>urthermore ,now a days smartphones are so very common in today’s modern generation.So we thought of making an app </a:t>
            </a:r>
            <a:r>
              <a:rPr lang="en" sz="1800">
                <a:latin typeface="Old Standard TT"/>
                <a:ea typeface="Old Standard TT"/>
                <a:cs typeface="Old Standard TT"/>
                <a:sym typeface="Old Standard TT"/>
              </a:rPr>
              <a:t>based</a:t>
            </a:r>
            <a:r>
              <a:rPr lang="en" sz="1800">
                <a:latin typeface="Old Standard TT"/>
                <a:ea typeface="Old Standard TT"/>
                <a:cs typeface="Old Standard TT"/>
                <a:sym typeface="Old Standard TT"/>
              </a:rPr>
              <a:t> on Android which will make the efficient use of mobile phones and serve the rising crimes against women.</a:t>
            </a:r>
            <a:endParaRPr sz="1800">
              <a:latin typeface="Old Standard TT"/>
              <a:ea typeface="Old Standard TT"/>
              <a:cs typeface="Old Standard TT"/>
              <a:sym typeface="Old Standard TT"/>
            </a:endParaRPr>
          </a:p>
          <a:p>
            <a:pPr indent="0" lvl="0" marL="0" rtl="0" algn="l">
              <a:spcBef>
                <a:spcPts val="0"/>
              </a:spcBef>
              <a:spcAft>
                <a:spcPts val="0"/>
              </a:spcAft>
              <a:buNone/>
            </a:pPr>
            <a:r>
              <a:rPr lang="en" sz="1800">
                <a:latin typeface="Old Standard TT"/>
                <a:ea typeface="Old Standard TT"/>
                <a:cs typeface="Old Standard TT"/>
                <a:sym typeface="Old Standard TT"/>
              </a:rPr>
              <a:t>This is how we planned to do something unique yet productive for social cause.</a:t>
            </a:r>
            <a:endParaRPr sz="1800">
              <a:latin typeface="Old Standard TT"/>
              <a:ea typeface="Old Standard TT"/>
              <a:cs typeface="Old Standard TT"/>
              <a:sym typeface="Old Standard TT"/>
            </a:endParaRPr>
          </a:p>
        </p:txBody>
      </p:sp>
      <p:pic>
        <p:nvPicPr>
          <p:cNvPr id="68" name="Google Shape;68;p14"/>
          <p:cNvPicPr preferRelativeResize="0"/>
          <p:nvPr/>
        </p:nvPicPr>
        <p:blipFill>
          <a:blip r:embed="rId3">
            <a:alphaModFix/>
          </a:blip>
          <a:stretch>
            <a:fillRect/>
          </a:stretch>
        </p:blipFill>
        <p:spPr>
          <a:xfrm>
            <a:off x="4664200" y="678025"/>
            <a:ext cx="2378151" cy="2087500"/>
          </a:xfrm>
          <a:prstGeom prst="rect">
            <a:avLst/>
          </a:prstGeom>
          <a:noFill/>
          <a:ln>
            <a:noFill/>
          </a:ln>
        </p:spPr>
      </p:pic>
      <p:pic>
        <p:nvPicPr>
          <p:cNvPr id="69" name="Google Shape;69;p14"/>
          <p:cNvPicPr preferRelativeResize="0"/>
          <p:nvPr/>
        </p:nvPicPr>
        <p:blipFill>
          <a:blip r:embed="rId4">
            <a:alphaModFix/>
          </a:blip>
          <a:stretch>
            <a:fillRect/>
          </a:stretch>
        </p:blipFill>
        <p:spPr>
          <a:xfrm>
            <a:off x="4664200" y="2765525"/>
            <a:ext cx="4479800" cy="2377975"/>
          </a:xfrm>
          <a:prstGeom prst="rect">
            <a:avLst/>
          </a:prstGeom>
          <a:noFill/>
          <a:ln>
            <a:noFill/>
          </a:ln>
        </p:spPr>
      </p:pic>
      <p:pic>
        <p:nvPicPr>
          <p:cNvPr id="70" name="Google Shape;70;p14"/>
          <p:cNvPicPr preferRelativeResize="0"/>
          <p:nvPr/>
        </p:nvPicPr>
        <p:blipFill>
          <a:blip r:embed="rId5">
            <a:alphaModFix/>
          </a:blip>
          <a:stretch>
            <a:fillRect/>
          </a:stretch>
        </p:blipFill>
        <p:spPr>
          <a:xfrm>
            <a:off x="6597775" y="629475"/>
            <a:ext cx="2546226" cy="2184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97" name="Google Shape;197;p32"/>
          <p:cNvSpPr txBox="1"/>
          <p:nvPr>
            <p:ph idx="1" type="body"/>
          </p:nvPr>
        </p:nvSpPr>
        <p:spPr>
          <a:xfrm>
            <a:off x="311700" y="1171675"/>
            <a:ext cx="8321400" cy="3397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project can be expanded further and be updated with more efficient features in near future.As time is changing the classification of crime over a specific gender is narrowing down and this app has the potential to be expanded  fotr those times as well.This project has plenty of potential because computer technology continues to develop new methods and technology. </a:t>
            </a:r>
            <a:endParaRPr sz="1600"/>
          </a:p>
          <a:p>
            <a:pPr indent="-330200" lvl="0" marL="457200" rtl="0" algn="l">
              <a:spcBef>
                <a:spcPts val="0"/>
              </a:spcBef>
              <a:spcAft>
                <a:spcPts val="0"/>
              </a:spcAft>
              <a:buSzPts val="1600"/>
              <a:buChar char="❖"/>
            </a:pPr>
            <a:r>
              <a:rPr lang="en" sz="1600"/>
              <a:t>Yes of course at this point of time some more features can be added to make it more user friendly,those are:</a:t>
            </a:r>
            <a:endParaRPr sz="1600"/>
          </a:p>
          <a:p>
            <a:pPr indent="-330200" lvl="0" marL="457200" rtl="0" algn="l">
              <a:spcBef>
                <a:spcPts val="0"/>
              </a:spcBef>
              <a:spcAft>
                <a:spcPts val="0"/>
              </a:spcAft>
              <a:buSzPts val="1600"/>
              <a:buChar char="❖"/>
            </a:pPr>
            <a:r>
              <a:rPr lang="en" sz="1600"/>
              <a:t>u</a:t>
            </a:r>
            <a:r>
              <a:rPr lang="en" sz="1600"/>
              <a:t>nsafe zone can be pinned</a:t>
            </a:r>
            <a:endParaRPr sz="1600"/>
          </a:p>
          <a:p>
            <a:pPr indent="-330200" lvl="0" marL="457200" rtl="0" algn="l">
              <a:spcBef>
                <a:spcPts val="0"/>
              </a:spcBef>
              <a:spcAft>
                <a:spcPts val="0"/>
              </a:spcAft>
              <a:buSzPts val="1600"/>
              <a:buChar char="❖"/>
            </a:pPr>
            <a:r>
              <a:rPr lang="en" sz="1600"/>
              <a:t>Contact calling may be included.</a:t>
            </a:r>
            <a:endParaRPr sz="1600"/>
          </a:p>
          <a:p>
            <a:pPr indent="-330200" lvl="0" marL="457200" rtl="0" algn="l">
              <a:spcBef>
                <a:spcPts val="0"/>
              </a:spcBef>
              <a:spcAft>
                <a:spcPts val="0"/>
              </a:spcAft>
              <a:buSzPts val="1600"/>
              <a:buChar char="❖"/>
            </a:pPr>
            <a:r>
              <a:rPr lang="en" sz="1600"/>
              <a:t>Data  checker may be implemented to avoid unauthorized data.</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434175" y="5819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and cons</a:t>
            </a:r>
            <a:endParaRPr/>
          </a:p>
        </p:txBody>
      </p:sp>
      <p:sp>
        <p:nvSpPr>
          <p:cNvPr id="203" name="Google Shape;203;p33"/>
          <p:cNvSpPr txBox="1"/>
          <p:nvPr>
            <p:ph idx="1" type="body"/>
          </p:nvPr>
        </p:nvSpPr>
        <p:spPr>
          <a:xfrm>
            <a:off x="311700" y="1746300"/>
            <a:ext cx="3999900" cy="3397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It incorporates all the essential features such as GPS tracking, emergency contact numbers, directions to safe locations etc.</a:t>
            </a:r>
            <a:endParaRPr/>
          </a:p>
          <a:p>
            <a:pPr indent="-317500" lvl="0" marL="457200" rtl="0" algn="l">
              <a:spcBef>
                <a:spcPts val="0"/>
              </a:spcBef>
              <a:spcAft>
                <a:spcPts val="0"/>
              </a:spcAft>
              <a:buSzPts val="1400"/>
              <a:buChar char="❏"/>
            </a:pPr>
            <a:r>
              <a:rPr lang="en"/>
              <a:t>Smart24x7 app is available FREE</a:t>
            </a:r>
            <a:endParaRPr/>
          </a:p>
          <a:p>
            <a:pPr indent="-317500" lvl="0" marL="457200" rtl="0" algn="l">
              <a:spcBef>
                <a:spcPts val="0"/>
              </a:spcBef>
              <a:spcAft>
                <a:spcPts val="0"/>
              </a:spcAft>
              <a:buSzPts val="1400"/>
              <a:buChar char="❏"/>
            </a:pPr>
            <a:r>
              <a:rPr lang="en"/>
              <a:t>This application sends the live location of the user</a:t>
            </a:r>
            <a:endParaRPr/>
          </a:p>
          <a:p>
            <a:pPr indent="-317500" lvl="0" marL="457200" rtl="0" algn="l">
              <a:spcBef>
                <a:spcPts val="0"/>
              </a:spcBef>
              <a:spcAft>
                <a:spcPts val="0"/>
              </a:spcAft>
              <a:buSzPts val="1400"/>
              <a:buChar char="❏"/>
            </a:pPr>
            <a:r>
              <a:rPr lang="en"/>
              <a:t>User can store multiple contact numbers for the emergency situation.</a:t>
            </a:r>
            <a:endParaRPr/>
          </a:p>
          <a:p>
            <a:pPr indent="-317500" lvl="0" marL="457200" rtl="0" algn="l">
              <a:spcBef>
                <a:spcPts val="0"/>
              </a:spcBef>
              <a:spcAft>
                <a:spcPts val="0"/>
              </a:spcAft>
              <a:buSzPts val="1400"/>
              <a:buChar char="❏"/>
            </a:pPr>
            <a:r>
              <a:rPr lang="en"/>
              <a:t>Current situation of the victim can also be traced.</a:t>
            </a:r>
            <a:endParaRPr/>
          </a:p>
        </p:txBody>
      </p:sp>
      <p:sp>
        <p:nvSpPr>
          <p:cNvPr id="204" name="Google Shape;204;p33"/>
          <p:cNvSpPr txBox="1"/>
          <p:nvPr>
            <p:ph idx="2" type="body"/>
          </p:nvPr>
        </p:nvSpPr>
        <p:spPr>
          <a:xfrm>
            <a:off x="4832400" y="1746300"/>
            <a:ext cx="3999900" cy="3397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This app requires active Internet connection.</a:t>
            </a:r>
            <a:endParaRPr/>
          </a:p>
          <a:p>
            <a:pPr indent="-317500" lvl="0" marL="457200" rtl="0" algn="l">
              <a:spcBef>
                <a:spcPts val="0"/>
              </a:spcBef>
              <a:spcAft>
                <a:spcPts val="0"/>
              </a:spcAft>
              <a:buSzPts val="1400"/>
              <a:buChar char="❏"/>
            </a:pPr>
            <a:r>
              <a:rPr lang="en"/>
              <a:t>In the existing apps there is no monitoring system for girls.</a:t>
            </a:r>
            <a:endParaRPr/>
          </a:p>
          <a:p>
            <a:pPr indent="-317500" lvl="0" marL="457200" rtl="0" algn="l">
              <a:spcBef>
                <a:spcPts val="0"/>
              </a:spcBef>
              <a:spcAft>
                <a:spcPts val="0"/>
              </a:spcAft>
              <a:buSzPts val="1400"/>
              <a:buChar char="❏"/>
            </a:pPr>
            <a:r>
              <a:rPr lang="en"/>
              <a:t>There is no facility of pinning the Unsafe zones</a:t>
            </a:r>
            <a:endParaRPr/>
          </a:p>
          <a:p>
            <a:pPr indent="-317500" lvl="0" marL="457200" rtl="0" algn="l">
              <a:spcBef>
                <a:spcPts val="0"/>
              </a:spcBef>
              <a:spcAft>
                <a:spcPts val="0"/>
              </a:spcAft>
              <a:buSzPts val="1400"/>
              <a:buChar char="❏"/>
            </a:pPr>
            <a:r>
              <a:rPr lang="en"/>
              <a:t> User should give her correct details otherwise it behaves abnormally. </a:t>
            </a:r>
            <a:endParaRPr/>
          </a:p>
        </p:txBody>
      </p:sp>
      <p:sp>
        <p:nvSpPr>
          <p:cNvPr id="205" name="Google Shape;205;p33"/>
          <p:cNvSpPr txBox="1"/>
          <p:nvPr/>
        </p:nvSpPr>
        <p:spPr>
          <a:xfrm>
            <a:off x="574850" y="1195100"/>
            <a:ext cx="3282900" cy="400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Old Standard TT"/>
                <a:ea typeface="Old Standard TT"/>
                <a:cs typeface="Old Standard TT"/>
                <a:sym typeface="Old Standard TT"/>
              </a:rPr>
              <a:t>                      PROS</a:t>
            </a:r>
            <a:endParaRPr b="1">
              <a:latin typeface="Old Standard TT"/>
              <a:ea typeface="Old Standard TT"/>
              <a:cs typeface="Old Standard TT"/>
              <a:sym typeface="Old Standard TT"/>
            </a:endParaRPr>
          </a:p>
        </p:txBody>
      </p:sp>
      <p:sp>
        <p:nvSpPr>
          <p:cNvPr id="206" name="Google Shape;206;p33"/>
          <p:cNvSpPr txBox="1"/>
          <p:nvPr/>
        </p:nvSpPr>
        <p:spPr>
          <a:xfrm>
            <a:off x="4832400" y="1164950"/>
            <a:ext cx="33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ld Standard TT"/>
                <a:ea typeface="Old Standard TT"/>
                <a:cs typeface="Old Standard TT"/>
                <a:sym typeface="Old Standard TT"/>
              </a:rPr>
              <a:t>                            CONS</a:t>
            </a:r>
            <a:endParaRPr b="1">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17" name="Google Shape;217;p35"/>
          <p:cNvSpPr txBox="1"/>
          <p:nvPr>
            <p:ph idx="1" type="body"/>
          </p:nvPr>
        </p:nvSpPr>
        <p:spPr>
          <a:xfrm>
            <a:off x="311700" y="1171600"/>
            <a:ext cx="8520600" cy="3397200"/>
          </a:xfrm>
          <a:prstGeom prst="rect">
            <a:avLst/>
          </a:prstGeom>
          <a:ln cap="flat" cmpd="sng" w="9525">
            <a:solidFill>
              <a:srgbClr val="FFF2CC"/>
            </a:solidFill>
            <a:prstDash val="solid"/>
            <a:round/>
            <a:headEnd len="sm" w="sm" type="none"/>
            <a:tailEnd len="sm" w="sm" type="none"/>
          </a:ln>
        </p:spPr>
        <p:txBody>
          <a:bodyPr anchorCtr="0" anchor="t" bIns="91425" lIns="91425" spcFirstLastPara="1" rIns="91425" wrap="square" tIns="91425">
            <a:normAutofit fontScale="32500" lnSpcReduction="20000"/>
          </a:bodyPr>
          <a:lstStyle/>
          <a:p>
            <a:pPr indent="-319998" lvl="0" marL="457200" marR="304800" rtl="0" algn="l">
              <a:lnSpc>
                <a:spcPct val="175000"/>
              </a:lnSpc>
              <a:spcBef>
                <a:spcPts val="800"/>
              </a:spcBef>
              <a:spcAft>
                <a:spcPts val="0"/>
              </a:spcAft>
              <a:buClr>
                <a:srgbClr val="000000"/>
              </a:buClr>
              <a:buSzPct val="100000"/>
              <a:buFont typeface="Times New Roman"/>
              <a:buChar char="❖"/>
            </a:pPr>
            <a:r>
              <a:rPr lang="en" sz="4428">
                <a:solidFill>
                  <a:srgbClr val="000000"/>
                </a:solidFill>
                <a:highlight>
                  <a:srgbClr val="FFFFFF"/>
                </a:highlight>
                <a:latin typeface="Times New Roman"/>
                <a:ea typeface="Times New Roman"/>
                <a:cs typeface="Times New Roman"/>
                <a:sym typeface="Times New Roman"/>
              </a:rPr>
              <a:t>Nevertheless, this particular  application is  just one way offered by technology to minimize the chances of our being a victim of some violent crime or unexpected emergency.</a:t>
            </a:r>
            <a:endParaRPr sz="4428">
              <a:solidFill>
                <a:srgbClr val="000000"/>
              </a:solidFill>
              <a:highlight>
                <a:srgbClr val="FFFFFF"/>
              </a:highlight>
              <a:latin typeface="Times New Roman"/>
              <a:ea typeface="Times New Roman"/>
              <a:cs typeface="Times New Roman"/>
              <a:sym typeface="Times New Roman"/>
            </a:endParaRPr>
          </a:p>
          <a:p>
            <a:pPr indent="-319998" lvl="0" marL="457200" marR="304800" rtl="0" algn="l">
              <a:lnSpc>
                <a:spcPct val="175000"/>
              </a:lnSpc>
              <a:spcBef>
                <a:spcPts val="0"/>
              </a:spcBef>
              <a:spcAft>
                <a:spcPts val="0"/>
              </a:spcAft>
              <a:buClr>
                <a:srgbClr val="000000"/>
              </a:buClr>
              <a:buSzPct val="100000"/>
              <a:buFont typeface="Times New Roman"/>
              <a:buChar char="❖"/>
            </a:pPr>
            <a:r>
              <a:rPr lang="en" sz="4428">
                <a:solidFill>
                  <a:srgbClr val="000000"/>
                </a:solidFill>
                <a:highlight>
                  <a:srgbClr val="FFFFFF"/>
                </a:highlight>
                <a:latin typeface="Times New Roman"/>
                <a:ea typeface="Times New Roman"/>
                <a:cs typeface="Times New Roman"/>
                <a:sym typeface="Times New Roman"/>
              </a:rPr>
              <a:t>Being totally oriented to Indian scenario, these apps bring resources to our fingertips so that we are capable of taking some immediate actions.</a:t>
            </a:r>
            <a:endParaRPr sz="4428">
              <a:solidFill>
                <a:srgbClr val="000000"/>
              </a:solidFill>
              <a:highlight>
                <a:srgbClr val="FFFFFF"/>
              </a:highlight>
              <a:latin typeface="Times New Roman"/>
              <a:ea typeface="Times New Roman"/>
              <a:cs typeface="Times New Roman"/>
              <a:sym typeface="Times New Roman"/>
            </a:endParaRPr>
          </a:p>
          <a:p>
            <a:pPr indent="-319998" lvl="0" marL="457200" marR="304800" rtl="0" algn="l">
              <a:lnSpc>
                <a:spcPct val="175000"/>
              </a:lnSpc>
              <a:spcBef>
                <a:spcPts val="0"/>
              </a:spcBef>
              <a:spcAft>
                <a:spcPts val="0"/>
              </a:spcAft>
              <a:buClr>
                <a:srgbClr val="000000"/>
              </a:buClr>
              <a:buSzPct val="100000"/>
              <a:buFont typeface="Times New Roman"/>
              <a:buChar char="❖"/>
            </a:pPr>
            <a:r>
              <a:rPr lang="en" sz="4428">
                <a:solidFill>
                  <a:srgbClr val="000000"/>
                </a:solidFill>
                <a:highlight>
                  <a:srgbClr val="FFFFFF"/>
                </a:highlight>
                <a:latin typeface="Times New Roman"/>
                <a:ea typeface="Times New Roman"/>
                <a:cs typeface="Times New Roman"/>
                <a:sym typeface="Times New Roman"/>
              </a:rPr>
              <a:t>We just can’t sit back at home with the fear of any unwanted situation, so these apps are an effort to provide an assurance that we are not alone. So just be alert, be safe!</a:t>
            </a:r>
            <a:endParaRPr sz="4428">
              <a:solidFill>
                <a:srgbClr val="000000"/>
              </a:solidFill>
              <a:highlight>
                <a:srgbClr val="FFFFFF"/>
              </a:highlight>
              <a:latin typeface="Times New Roman"/>
              <a:ea typeface="Times New Roman"/>
              <a:cs typeface="Times New Roman"/>
              <a:sym typeface="Times New Roman"/>
            </a:endParaRPr>
          </a:p>
          <a:p>
            <a:pPr indent="-319998" lvl="0" marL="457200" marR="304800" rtl="0" algn="l">
              <a:lnSpc>
                <a:spcPct val="175000"/>
              </a:lnSpc>
              <a:spcBef>
                <a:spcPts val="0"/>
              </a:spcBef>
              <a:spcAft>
                <a:spcPts val="0"/>
              </a:spcAft>
              <a:buClr>
                <a:srgbClr val="000000"/>
              </a:buClr>
              <a:buSzPct val="100000"/>
              <a:buFont typeface="Times New Roman"/>
              <a:buChar char="❖"/>
            </a:pPr>
            <a:r>
              <a:rPr lang="en" sz="4428">
                <a:solidFill>
                  <a:srgbClr val="000000"/>
                </a:solidFill>
                <a:highlight>
                  <a:srgbClr val="FFFFFF"/>
                </a:highlight>
                <a:latin typeface="Times New Roman"/>
                <a:ea typeface="Times New Roman"/>
                <a:cs typeface="Times New Roman"/>
                <a:sym typeface="Times New Roman"/>
              </a:rPr>
              <a:t>At last we want to end this by the quote”Your smart phone can be your safety boon if you can use it wisely”.</a:t>
            </a:r>
            <a:endParaRPr sz="4428">
              <a:solidFill>
                <a:srgbClr val="000000"/>
              </a:solidFill>
              <a:highlight>
                <a:srgbClr val="FFFFFF"/>
              </a:highlight>
              <a:latin typeface="Times New Roman"/>
              <a:ea typeface="Times New Roman"/>
              <a:cs typeface="Times New Roman"/>
              <a:sym typeface="Times New Roman"/>
            </a:endParaRPr>
          </a:p>
          <a:p>
            <a:pPr indent="0" lvl="0" marL="0" marR="304800" rtl="0" algn="l">
              <a:lnSpc>
                <a:spcPct val="175000"/>
              </a:lnSpc>
              <a:spcBef>
                <a:spcPts val="800"/>
              </a:spcBef>
              <a:spcAft>
                <a:spcPts val="0"/>
              </a:spcAft>
              <a:buNone/>
            </a:pPr>
            <a:r>
              <a:t/>
            </a:r>
            <a:endParaRPr sz="1200">
              <a:solidFill>
                <a:srgbClr val="3E3E3E"/>
              </a:solidFill>
              <a:highlight>
                <a:srgbClr val="FFFFFF"/>
              </a:highlight>
              <a:latin typeface="Times New Roman"/>
              <a:ea typeface="Times New Roman"/>
              <a:cs typeface="Times New Roman"/>
              <a:sym typeface="Times New Roman"/>
            </a:endParaRPr>
          </a:p>
          <a:p>
            <a:pPr indent="0" lvl="0" marL="0" marR="304800" rtl="0" algn="l">
              <a:lnSpc>
                <a:spcPct val="175000"/>
              </a:lnSpc>
              <a:spcBef>
                <a:spcPts val="800"/>
              </a:spcBef>
              <a:spcAft>
                <a:spcPts val="800"/>
              </a:spcAft>
              <a:buNone/>
            </a:pPr>
            <a:r>
              <a:t/>
            </a:r>
            <a:endParaRPr sz="1200">
              <a:solidFill>
                <a:srgbClr val="3E3E3E"/>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Looking through a cardboard paper-towel roll towards light at the end of it" id="222" name="Google Shape;222;p36"/>
          <p:cNvPicPr preferRelativeResize="0"/>
          <p:nvPr/>
        </p:nvPicPr>
        <p:blipFill rotWithShape="1">
          <a:blip r:embed="rId3">
            <a:alphaModFix/>
          </a:blip>
          <a:srcRect b="984" l="22872" r="19354" t="1578"/>
          <a:stretch/>
        </p:blipFill>
        <p:spPr>
          <a:xfrm>
            <a:off x="0" y="0"/>
            <a:ext cx="4576348" cy="5143501"/>
          </a:xfrm>
          <a:prstGeom prst="rect">
            <a:avLst/>
          </a:prstGeom>
          <a:noFill/>
          <a:ln>
            <a:noFill/>
          </a:ln>
        </p:spPr>
      </p:pic>
      <p:pic>
        <p:nvPicPr>
          <p:cNvPr descr="Overhead shot of various masculine accessories including large headphones, a bow-tie, and a wrist watch" id="223" name="Google Shape;223;p36"/>
          <p:cNvPicPr preferRelativeResize="0"/>
          <p:nvPr/>
        </p:nvPicPr>
        <p:blipFill rotWithShape="1">
          <a:blip r:embed="rId4">
            <a:alphaModFix/>
          </a:blip>
          <a:srcRect b="6840" l="37422" r="8654" t="840"/>
          <a:stretch/>
        </p:blipFill>
        <p:spPr>
          <a:xfrm>
            <a:off x="4576350" y="0"/>
            <a:ext cx="4567649" cy="5143200"/>
          </a:xfrm>
          <a:prstGeom prst="rect">
            <a:avLst/>
          </a:prstGeom>
          <a:noFill/>
          <a:ln>
            <a:noFill/>
          </a:ln>
        </p:spPr>
      </p:pic>
      <p:sp>
        <p:nvSpPr>
          <p:cNvPr id="224" name="Google Shape;224;p36"/>
          <p:cNvSpPr txBox="1"/>
          <p:nvPr>
            <p:ph idx="1" type="body"/>
          </p:nvPr>
        </p:nvSpPr>
        <p:spPr>
          <a:xfrm>
            <a:off x="311700" y="4230575"/>
            <a:ext cx="5998800" cy="694800"/>
          </a:xfrm>
          <a:prstGeom prst="rect">
            <a:avLst/>
          </a:prstGeom>
          <a:solidFill>
            <a:schemeClr val="lt1"/>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sir for your Support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1981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rPr>
              <a:t>Introduction</a:t>
            </a:r>
            <a:endParaRPr>
              <a:solidFill>
                <a:schemeClr val="dk1"/>
              </a:solidFill>
            </a:endParaRPr>
          </a:p>
        </p:txBody>
      </p:sp>
      <p:sp>
        <p:nvSpPr>
          <p:cNvPr id="76" name="Google Shape;76;p15"/>
          <p:cNvSpPr txBox="1"/>
          <p:nvPr/>
        </p:nvSpPr>
        <p:spPr>
          <a:xfrm>
            <a:off x="424025" y="811300"/>
            <a:ext cx="84864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Women safety is a very  important issue as the crime against women are rising exponentially these days.most of the women of various ages,till this day are being subjected to violence,domestic abuse, and rape.</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As ladies ought to travel late night generally,it is necessary to remain alert and safe.Although govt. Is taking necessary measures for their safety,still there are free safety apps for women that can help them to stay safe.</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This is user friendly application that can be accessed by anyone who has installed it in their smartphones. Our intention is to provide you with fastest and nearest help possible.The user needs to store </a:t>
            </a:r>
            <a:r>
              <a:rPr lang="en" sz="1800">
                <a:solidFill>
                  <a:schemeClr val="dk1"/>
                </a:solidFill>
                <a:latin typeface="Old Standard TT"/>
                <a:ea typeface="Old Standard TT"/>
                <a:cs typeface="Old Standard TT"/>
                <a:sym typeface="Old Standard TT"/>
              </a:rPr>
              <a:t>multiple</a:t>
            </a:r>
            <a:r>
              <a:rPr lang="en" sz="1800">
                <a:solidFill>
                  <a:schemeClr val="dk1"/>
                </a:solidFill>
                <a:latin typeface="Old Standard TT"/>
                <a:ea typeface="Old Standard TT"/>
                <a:cs typeface="Old Standard TT"/>
                <a:sym typeface="Old Standard TT"/>
              </a:rPr>
              <a:t> emergency contacts in this app ,in case of emergency it can send messages to all the emergency contact list just with a single touch. The other person can also trace the victim’s location as well as her current location by the use of GPS and latitudinal or longitudinal view respectively.Don’t you think it’s </a:t>
            </a:r>
            <a:r>
              <a:rPr lang="en" sz="1800">
                <a:solidFill>
                  <a:schemeClr val="dk1"/>
                </a:solidFill>
                <a:latin typeface="Old Standard TT"/>
                <a:ea typeface="Old Standard TT"/>
                <a:cs typeface="Old Standard TT"/>
                <a:sym typeface="Old Standard TT"/>
              </a:rPr>
              <a:t>interesting</a:t>
            </a:r>
            <a:r>
              <a:rPr lang="en" sz="1800">
                <a:solidFill>
                  <a:schemeClr val="dk1"/>
                </a:solidFill>
                <a:latin typeface="Old Standard TT"/>
                <a:ea typeface="Old Standard TT"/>
                <a:cs typeface="Old Standard TT"/>
                <a:sym typeface="Old Standard TT"/>
              </a:rPr>
              <a:t>??This features for both everyday safety and real emergencies,making it an ultimate tool  for all.</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rgbClr val="FFFFFF"/>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622150" y="328300"/>
            <a:ext cx="8118600" cy="69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sp>
        <p:nvSpPr>
          <p:cNvPr id="82" name="Google Shape;82;p16"/>
          <p:cNvSpPr txBox="1"/>
          <p:nvPr/>
        </p:nvSpPr>
        <p:spPr>
          <a:xfrm>
            <a:off x="512700" y="1272050"/>
            <a:ext cx="7531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100">
                <a:latin typeface="Old Standard TT"/>
                <a:ea typeface="Old Standard TT"/>
                <a:cs typeface="Old Standard TT"/>
                <a:sym typeface="Old Standard TT"/>
              </a:rPr>
              <a:t>=</a:t>
            </a:r>
            <a:r>
              <a:rPr lang="en" sz="5800">
                <a:solidFill>
                  <a:srgbClr val="FFFFFF"/>
                </a:solidFill>
                <a:latin typeface="Old Standard TT"/>
                <a:ea typeface="Old Standard TT"/>
                <a:cs typeface="Old Standard TT"/>
                <a:sym typeface="Old Standard TT"/>
              </a:rPr>
              <a:t>System Design</a:t>
            </a:r>
            <a:endParaRPr sz="5800">
              <a:solidFill>
                <a:srgbClr val="FFFFFF"/>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How the System is designed</a:t>
            </a:r>
            <a:endParaRPr/>
          </a:p>
        </p:txBody>
      </p:sp>
      <p:sp>
        <p:nvSpPr>
          <p:cNvPr id="88" name="Google Shape;88;p17"/>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Contributed by Akriti singh &amp; Kalyani samanta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89" name="Google Shape;89;p1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Client-server Architecture</a:t>
            </a:r>
            <a:endParaRPr/>
          </a:p>
          <a:p>
            <a:pPr indent="-342900" lvl="0" marL="457200" rtl="0" algn="l">
              <a:spcBef>
                <a:spcPts val="0"/>
              </a:spcBef>
              <a:spcAft>
                <a:spcPts val="0"/>
              </a:spcAft>
              <a:buSzPts val="1800"/>
              <a:buChar char="➢"/>
            </a:pPr>
            <a:r>
              <a:rPr lang="en"/>
              <a:t>Database Architecture</a:t>
            </a:r>
            <a:endParaRPr/>
          </a:p>
          <a:p>
            <a:pPr indent="-342900" lvl="0" marL="457200" rtl="0" algn="l">
              <a:lnSpc>
                <a:spcPct val="100000"/>
              </a:lnSpc>
              <a:spcBef>
                <a:spcPts val="0"/>
              </a:spcBef>
              <a:spcAft>
                <a:spcPts val="0"/>
              </a:spcAft>
              <a:buSzPts val="1800"/>
              <a:buChar char="➢"/>
            </a:pPr>
            <a:r>
              <a:rPr lang="en">
                <a:solidFill>
                  <a:srgbClr val="FFFFFF"/>
                </a:solidFill>
              </a:rPr>
              <a:t>3</a:t>
            </a:r>
            <a:r>
              <a:rPr lang="en">
                <a:solidFill>
                  <a:srgbClr val="FFFFFF"/>
                </a:solidFill>
              </a:rPr>
              <a:t>-tier Architecture</a:t>
            </a:r>
            <a:endParaRPr/>
          </a:p>
          <a:p>
            <a:pPr indent="-342900" lvl="0" marL="457200" rtl="0" algn="l">
              <a:spcBef>
                <a:spcPts val="0"/>
              </a:spcBef>
              <a:spcAft>
                <a:spcPts val="0"/>
              </a:spcAft>
              <a:buSzPts val="1800"/>
              <a:buChar char="➢"/>
            </a:pPr>
            <a:r>
              <a:rPr lang="en"/>
              <a:t>ER diagram</a:t>
            </a:r>
            <a:endParaRPr/>
          </a:p>
          <a:p>
            <a:pPr indent="-342900" lvl="0" marL="457200" rtl="0" algn="l">
              <a:spcBef>
                <a:spcPts val="0"/>
              </a:spcBef>
              <a:spcAft>
                <a:spcPts val="0"/>
              </a:spcAft>
              <a:buSzPts val="1800"/>
              <a:buChar char="➢"/>
            </a:pPr>
            <a:r>
              <a:rPr lang="en"/>
              <a:t>Data Flow Diagram</a:t>
            </a:r>
            <a:endParaRPr/>
          </a:p>
          <a:p>
            <a:pPr indent="0" lvl="0" marL="457200" rtl="0" algn="l">
              <a:lnSpc>
                <a:spcPct val="100000"/>
              </a:lnSpc>
              <a:spcBef>
                <a:spcPts val="1200"/>
              </a:spcBef>
              <a:spcAft>
                <a:spcPts val="0"/>
              </a:spcAft>
              <a:buNone/>
            </a:pPr>
            <a:r>
              <a:t/>
            </a:r>
            <a:endParaRPr>
              <a:solidFill>
                <a:srgbClr val="FFFFFF"/>
              </a:solidFill>
            </a:endParaRPr>
          </a:p>
          <a:p>
            <a:pPr indent="0" lvl="0" marL="45720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Client-Server Architecture</a:t>
            </a:r>
            <a:endParaRPr/>
          </a:p>
        </p:txBody>
      </p:sp>
      <p:sp>
        <p:nvSpPr>
          <p:cNvPr id="95" name="Google Shape;95;p18"/>
          <p:cNvSpPr txBox="1"/>
          <p:nvPr>
            <p:ph idx="1" type="body"/>
          </p:nvPr>
        </p:nvSpPr>
        <p:spPr>
          <a:xfrm>
            <a:off x="311700" y="1171675"/>
            <a:ext cx="3999900" cy="3397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AutoNum type="arabicPeriod"/>
            </a:pPr>
            <a:r>
              <a:rPr lang="en" sz="1600"/>
              <a:t>Our system is simply based on client server architecture where the client  send the </a:t>
            </a:r>
            <a:r>
              <a:rPr lang="en" sz="1600"/>
              <a:t>message to server and server replies  back to client.</a:t>
            </a:r>
            <a:endParaRPr sz="1600"/>
          </a:p>
          <a:p>
            <a:pPr indent="-330200" lvl="0" marL="457200" rtl="0" algn="l">
              <a:spcBef>
                <a:spcPts val="0"/>
              </a:spcBef>
              <a:spcAft>
                <a:spcPts val="0"/>
              </a:spcAft>
              <a:buSzPts val="1600"/>
              <a:buAutoNum type="arabicPeriod"/>
            </a:pPr>
            <a:r>
              <a:rPr lang="en" sz="1600"/>
              <a:t>This is basically the request-response messaging pattern.client provide an interface to allow a computer user to requests services of the server and to display the results server returns.</a:t>
            </a:r>
            <a:endParaRPr sz="1600"/>
          </a:p>
          <a:p>
            <a:pPr indent="-330200" lvl="0" marL="457200" rtl="0" algn="l">
              <a:spcBef>
                <a:spcPts val="0"/>
              </a:spcBef>
              <a:spcAft>
                <a:spcPts val="0"/>
              </a:spcAft>
              <a:buSzPts val="1600"/>
              <a:buAutoNum type="arabicPeriod"/>
            </a:pPr>
            <a:r>
              <a:rPr lang="en" sz="1600"/>
              <a:t>When all requests are met,the sequence is complete and the web browser presents it to the user.</a:t>
            </a:r>
            <a:endParaRPr sz="1600"/>
          </a:p>
        </p:txBody>
      </p:sp>
      <p:pic>
        <p:nvPicPr>
          <p:cNvPr id="96" name="Google Shape;96;p18"/>
          <p:cNvPicPr preferRelativeResize="0"/>
          <p:nvPr/>
        </p:nvPicPr>
        <p:blipFill>
          <a:blip r:embed="rId3">
            <a:alphaModFix/>
          </a:blip>
          <a:stretch>
            <a:fillRect/>
          </a:stretch>
        </p:blipFill>
        <p:spPr>
          <a:xfrm>
            <a:off x="4672550" y="2571750"/>
            <a:ext cx="4127150" cy="2270925"/>
          </a:xfrm>
          <a:prstGeom prst="rect">
            <a:avLst/>
          </a:prstGeom>
          <a:noFill/>
          <a:ln>
            <a:noFill/>
          </a:ln>
        </p:spPr>
      </p:pic>
      <p:pic>
        <p:nvPicPr>
          <p:cNvPr id="97" name="Google Shape;97;p18"/>
          <p:cNvPicPr preferRelativeResize="0"/>
          <p:nvPr/>
        </p:nvPicPr>
        <p:blipFill>
          <a:blip r:embed="rId4">
            <a:alphaModFix/>
          </a:blip>
          <a:stretch>
            <a:fillRect/>
          </a:stretch>
        </p:blipFill>
        <p:spPr>
          <a:xfrm>
            <a:off x="4672550" y="276525"/>
            <a:ext cx="4127150" cy="227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Communication Between Client-server</a:t>
            </a:r>
            <a:endParaRPr/>
          </a:p>
        </p:txBody>
      </p:sp>
      <p:sp>
        <p:nvSpPr>
          <p:cNvPr id="103" name="Google Shape;103;p19"/>
          <p:cNvSpPr txBox="1"/>
          <p:nvPr>
            <p:ph idx="1" type="body"/>
          </p:nvPr>
        </p:nvSpPr>
        <p:spPr>
          <a:xfrm>
            <a:off x="311700" y="1115000"/>
            <a:ext cx="3999900" cy="3805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300">
                <a:solidFill>
                  <a:srgbClr val="202122"/>
                </a:solidFill>
                <a:highlight>
                  <a:srgbClr val="FFFFFF"/>
                </a:highlight>
              </a:rPr>
              <a:t>Clients and servers exchange messages in a request–response messaging pattern. The client sends a request, and the server returns a response. This exchange of messages is an example of inter-process communication. To communicate, the computers must have a common language, and they must follow rules so that both the client and the server know what to expect. The language and rules of communication are defined in a communications protocol. All protocols operate in the application layer.A server may receive requests from many distinct clients in a short period of time. A computer can only perform a limited number of tasks at any moment, and relies on a scheduling system to prioritize incoming requests from clients to accommodate them. To prevent abuse and maximize availability, the server software may limit the availability to clients.</a:t>
            </a:r>
            <a:endParaRPr sz="1300">
              <a:solidFill>
                <a:srgbClr val="202122"/>
              </a:solidFill>
              <a:highlight>
                <a:srgbClr val="FFFFFF"/>
              </a:highlight>
            </a:endParaRPr>
          </a:p>
        </p:txBody>
      </p:sp>
      <p:sp>
        <p:nvSpPr>
          <p:cNvPr id="104" name="Google Shape;104;p19"/>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19"/>
          <p:cNvPicPr preferRelativeResize="0"/>
          <p:nvPr/>
        </p:nvPicPr>
        <p:blipFill>
          <a:blip r:embed="rId3">
            <a:alphaModFix/>
          </a:blip>
          <a:stretch>
            <a:fillRect/>
          </a:stretch>
        </p:blipFill>
        <p:spPr>
          <a:xfrm>
            <a:off x="4311600" y="1058225"/>
            <a:ext cx="4740225" cy="391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DataBase </a:t>
            </a:r>
            <a:r>
              <a:rPr lang="en" sz="2400"/>
              <a:t>Architecture</a:t>
            </a:r>
            <a:endParaRPr sz="2400"/>
          </a:p>
        </p:txBody>
      </p:sp>
      <p:sp>
        <p:nvSpPr>
          <p:cNvPr id="111" name="Google Shape;111;p20"/>
          <p:cNvSpPr txBox="1"/>
          <p:nvPr>
            <p:ph idx="1" type="body"/>
          </p:nvPr>
        </p:nvSpPr>
        <p:spPr>
          <a:xfrm>
            <a:off x="311700" y="1171675"/>
            <a:ext cx="4260300" cy="3496800"/>
          </a:xfrm>
          <a:prstGeom prst="rect">
            <a:avLst/>
          </a:prstGeom>
        </p:spPr>
        <p:txBody>
          <a:bodyPr anchorCtr="0" anchor="t" bIns="91425" lIns="91425" spcFirstLastPara="1" rIns="91425" wrap="square" tIns="91425">
            <a:normAutofit fontScale="77500"/>
          </a:bodyPr>
          <a:lstStyle/>
          <a:p>
            <a:pPr indent="0" lvl="0" marL="0" rtl="0" algn="l">
              <a:spcBef>
                <a:spcPts val="1200"/>
              </a:spcBef>
              <a:spcAft>
                <a:spcPts val="0"/>
              </a:spcAft>
              <a:buClr>
                <a:schemeClr val="dk1"/>
              </a:buClr>
              <a:buSzPct val="45195"/>
              <a:buFont typeface="Arial"/>
              <a:buNone/>
            </a:pPr>
            <a:r>
              <a:rPr lang="en" sz="2433">
                <a:solidFill>
                  <a:srgbClr val="202124"/>
                </a:solidFill>
                <a:highlight>
                  <a:srgbClr val="FFFFFF"/>
                </a:highlight>
              </a:rPr>
              <a:t>Database architecture focuses on the design, development, implementation and maintenance of computer programs that store and organize information for businesses, agencies and institutions. A database architect develops and implements software to meet the needs of users. The design of a DBMS depends on its architecture.</a:t>
            </a:r>
            <a:endParaRPr sz="2433">
              <a:solidFill>
                <a:srgbClr val="202124"/>
              </a:solidFill>
              <a:highlight>
                <a:srgbClr val="FFFFFF"/>
              </a:highlight>
            </a:endParaRPr>
          </a:p>
          <a:p>
            <a:pPr indent="0" lvl="0" marL="0" rtl="0" algn="l">
              <a:spcBef>
                <a:spcPts val="1200"/>
              </a:spcBef>
              <a:spcAft>
                <a:spcPts val="1200"/>
              </a:spcAft>
              <a:buNone/>
            </a:pPr>
            <a:r>
              <a:t/>
            </a:r>
            <a:endParaRPr/>
          </a:p>
        </p:txBody>
      </p:sp>
      <p:sp>
        <p:nvSpPr>
          <p:cNvPr id="112" name="Google Shape;112;p20"/>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20"/>
          <p:cNvPicPr preferRelativeResize="0"/>
          <p:nvPr/>
        </p:nvPicPr>
        <p:blipFill>
          <a:blip r:embed="rId3">
            <a:alphaModFix/>
          </a:blip>
          <a:stretch>
            <a:fillRect/>
          </a:stretch>
        </p:blipFill>
        <p:spPr>
          <a:xfrm>
            <a:off x="4572000" y="1171675"/>
            <a:ext cx="4502100" cy="34966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20467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3-tier </a:t>
            </a:r>
            <a:r>
              <a:rPr lang="en" sz="2400"/>
              <a:t>Architecture</a:t>
            </a:r>
            <a:endParaRPr sz="2400"/>
          </a:p>
        </p:txBody>
      </p:sp>
      <p:sp>
        <p:nvSpPr>
          <p:cNvPr id="119" name="Google Shape;119;p21"/>
          <p:cNvSpPr txBox="1"/>
          <p:nvPr>
            <p:ph idx="1" type="body"/>
          </p:nvPr>
        </p:nvSpPr>
        <p:spPr>
          <a:xfrm>
            <a:off x="0" y="781600"/>
            <a:ext cx="4311600" cy="4362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Three-tier architecture is a well-established software application architecture that organizes applications into three logical and physical computing tiers: the presentation tier, or user interface; the application tier, where data is processed; and the data tier, where the data associated with the application is stored and managed.</a:t>
            </a:r>
            <a:endParaRPr/>
          </a:p>
          <a:p>
            <a:pPr indent="-317500" lvl="0" marL="457200" rtl="0" algn="l">
              <a:spcBef>
                <a:spcPts val="0"/>
              </a:spcBef>
              <a:spcAft>
                <a:spcPts val="0"/>
              </a:spcAft>
              <a:buSzPts val="1400"/>
              <a:buChar char="❖"/>
            </a:pPr>
            <a:r>
              <a:rPr lang="en"/>
              <a:t>The chief benefit of three-tier architecture is that because each tier runs on its own infrastructure, each tier can be developed simultaneously by a separate development team, and can be updated or scaled as needed without impacting the other tiers.</a:t>
            </a:r>
            <a:endParaRPr/>
          </a:p>
          <a:p>
            <a:pPr indent="-317500" lvl="0" marL="457200" rtl="0" algn="l">
              <a:spcBef>
                <a:spcPts val="0"/>
              </a:spcBef>
              <a:spcAft>
                <a:spcPts val="0"/>
              </a:spcAft>
              <a:buSzPts val="1400"/>
              <a:buChar char="❖"/>
            </a:pPr>
            <a:r>
              <a:rPr lang="en"/>
              <a:t>For decades three-tier architecture was the prevailing architecture for client-server applications.</a:t>
            </a:r>
            <a:endParaRPr/>
          </a:p>
        </p:txBody>
      </p:sp>
      <p:sp>
        <p:nvSpPr>
          <p:cNvPr id="120" name="Google Shape;120;p21"/>
          <p:cNvSpPr txBox="1"/>
          <p:nvPr>
            <p:ph idx="2" type="body"/>
          </p:nvPr>
        </p:nvSpPr>
        <p:spPr>
          <a:xfrm>
            <a:off x="4311600" y="817875"/>
            <a:ext cx="4832400" cy="399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4311600" y="817875"/>
            <a:ext cx="4832400" cy="432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